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1" r:id="rId3"/>
    <p:sldId id="262" r:id="rId4"/>
    <p:sldId id="257" r:id="rId5"/>
    <p:sldId id="277" r:id="rId6"/>
    <p:sldId id="258" r:id="rId7"/>
    <p:sldId id="284" r:id="rId8"/>
    <p:sldId id="259" r:id="rId9"/>
    <p:sldId id="270" r:id="rId10"/>
    <p:sldId id="260" r:id="rId11"/>
    <p:sldId id="283" r:id="rId12"/>
    <p:sldId id="273" r:id="rId13"/>
    <p:sldId id="271" r:id="rId14"/>
    <p:sldId id="261" r:id="rId15"/>
    <p:sldId id="274" r:id="rId16"/>
    <p:sldId id="263" r:id="rId17"/>
    <p:sldId id="267" r:id="rId18"/>
    <p:sldId id="269" r:id="rId19"/>
    <p:sldId id="268" r:id="rId20"/>
    <p:sldId id="280" r:id="rId21"/>
    <p:sldId id="26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58626-D369-41FC-8BC7-19F59BB9E938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38D35-1583-4EB3-AFAD-5758F5CDB9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23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38D35-1583-4EB3-AFAD-5758F5CDB9D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B4F8-D8F3-47E4-8555-096D83E2B47A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80C3-92B4-4603-AD67-9F7626EA8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B4F8-D8F3-47E4-8555-096D83E2B47A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80C3-92B4-4603-AD67-9F7626EA8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B4F8-D8F3-47E4-8555-096D83E2B47A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80C3-92B4-4603-AD67-9F7626EA8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B4F8-D8F3-47E4-8555-096D83E2B47A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80C3-92B4-4603-AD67-9F7626EA8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B4F8-D8F3-47E4-8555-096D83E2B47A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80C3-92B4-4603-AD67-9F7626EA8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B4F8-D8F3-47E4-8555-096D83E2B47A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80C3-92B4-4603-AD67-9F7626EA8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B4F8-D8F3-47E4-8555-096D83E2B47A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80C3-92B4-4603-AD67-9F7626EA8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B4F8-D8F3-47E4-8555-096D83E2B47A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80C3-92B4-4603-AD67-9F7626EA8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B4F8-D8F3-47E4-8555-096D83E2B47A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80C3-92B4-4603-AD67-9F7626EA8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B4F8-D8F3-47E4-8555-096D83E2B47A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80C3-92B4-4603-AD67-9F7626EA8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B4F8-D8F3-47E4-8555-096D83E2B47A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80C3-92B4-4603-AD67-9F7626EA8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8B4F8-D8F3-47E4-8555-096D83E2B47A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180C3-92B4-4603-AD67-9F7626EA8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OSTEOARTHRITIS OF KNEE JOINT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Changes In Articular Cartilage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Malfunctioning of </a:t>
            </a:r>
            <a:r>
              <a:rPr lang="en-US" dirty="0" err="1" smtClean="0"/>
              <a:t>chondrocytes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Cartilage become dehydrated and brittle.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Formation of cracks and fissures.</a:t>
            </a:r>
          </a:p>
          <a:p>
            <a:endParaRPr lang="en-US" dirty="0" smtClean="0"/>
          </a:p>
          <a:p>
            <a:r>
              <a:rPr lang="en-US" dirty="0" smtClean="0"/>
              <a:t>                 Loss of cartilage</a:t>
            </a:r>
          </a:p>
          <a:p>
            <a:endParaRPr lang="en-US" dirty="0"/>
          </a:p>
          <a:p>
            <a:r>
              <a:rPr lang="en-US" dirty="0" smtClean="0"/>
              <a:t>Reduction of joint space</a:t>
            </a:r>
          </a:p>
          <a:p>
            <a:pPr>
              <a:buNone/>
            </a:pPr>
            <a:r>
              <a:rPr lang="en-US" dirty="0" smtClean="0"/>
              <a:t>                                 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657600" y="1752600"/>
            <a:ext cx="48463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3810000" y="30480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3796007" y="3886200"/>
            <a:ext cx="484632" cy="228600"/>
          </a:xfrm>
          <a:prstGeom prst="downArrow">
            <a:avLst>
              <a:gd name="adj1" fmla="val 1348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3733800" y="4648200"/>
            <a:ext cx="484632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OSTEOARTHRITIS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>
                <a:solidFill>
                  <a:srgbClr val="FF0000"/>
                </a:solidFill>
              </a:rPr>
              <a:t>Characterised by </a:t>
            </a:r>
          </a:p>
          <a:p>
            <a:r>
              <a:rPr lang="en-IN" dirty="0" smtClean="0">
                <a:solidFill>
                  <a:srgbClr val="0070C0"/>
                </a:solidFill>
              </a:rPr>
              <a:t>Focal loss of articular cartilage</a:t>
            </a:r>
          </a:p>
          <a:p>
            <a:r>
              <a:rPr lang="en-IN" dirty="0" smtClean="0">
                <a:solidFill>
                  <a:srgbClr val="0070C0"/>
                </a:solidFill>
              </a:rPr>
              <a:t>Subcondral osteosclerosis</a:t>
            </a:r>
          </a:p>
          <a:p>
            <a:r>
              <a:rPr lang="en-IN" dirty="0" smtClean="0">
                <a:solidFill>
                  <a:srgbClr val="0070C0"/>
                </a:solidFill>
              </a:rPr>
              <a:t> </a:t>
            </a:r>
            <a:r>
              <a:rPr lang="en-IN" dirty="0">
                <a:solidFill>
                  <a:srgbClr val="0070C0"/>
                </a:solidFill>
              </a:rPr>
              <a:t>O</a:t>
            </a:r>
            <a:r>
              <a:rPr lang="en-IN" dirty="0" smtClean="0">
                <a:solidFill>
                  <a:srgbClr val="0070C0"/>
                </a:solidFill>
              </a:rPr>
              <a:t>steophyte formation at joint margin</a:t>
            </a:r>
          </a:p>
          <a:p>
            <a:r>
              <a:rPr lang="en-IN" dirty="0" smtClean="0">
                <a:solidFill>
                  <a:srgbClr val="0070C0"/>
                </a:solidFill>
              </a:rPr>
              <a:t>Remodelling of joint contour with enlargement of affected joints.</a:t>
            </a:r>
          </a:p>
          <a:p>
            <a:pPr marL="0" indent="0">
              <a:buNone/>
            </a:pP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305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C:\Users\PC\Downloads\Osteoarthritis.html90_files\osteoarthritis-4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0242" name="Picture 2" descr="C:\Users\PC\Downloads\Osteoarthritis.html90_files\osteoarthritis-3-638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causes the </a:t>
            </a:r>
            <a:r>
              <a:rPr lang="en-US" dirty="0" err="1" smtClean="0"/>
              <a:t>chondocytes</a:t>
            </a:r>
            <a:r>
              <a:rPr lang="en-US" dirty="0" smtClean="0"/>
              <a:t> to stop functioning????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C:\Users\PC\Downloads\Osteoarthritis.html90_files\osteoarthritis-12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144000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PC\Downloads\Osteoarthritis.html90_files\osteoarthritis-22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6926" y="152400"/>
            <a:ext cx="8626074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PC\Downloads\Osteoarthritis.html90_files\osteoarthritis-29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PC\Downloads\Osteoarthritis.html90_files\osteoarthritis-31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915400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PC\Downloads\Osteoarthritis.html90_files\osteoarthritis-30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248399"/>
          </a:xfrm>
        </p:spPr>
        <p:txBody>
          <a:bodyPr>
            <a:normAutofit/>
          </a:bodyPr>
          <a:lstStyle/>
          <a:p>
            <a:pPr algn="l"/>
            <a:r>
              <a:rPr lang="en-IN" sz="2800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Reumatology</a:t>
            </a:r>
            <a:r>
              <a:rPr lang="en-IN" sz="2800" dirty="0" smtClean="0">
                <a:latin typeface="Andalus" pitchFamily="18" charset="-78"/>
                <a:cs typeface="Andalus" pitchFamily="18" charset="-78"/>
              </a:rPr>
              <a:t> denotes the branch of medicine which deals with the medical disorders of the </a:t>
            </a:r>
            <a:r>
              <a:rPr lang="en-IN" sz="2800" dirty="0" err="1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musculoskelital</a:t>
            </a:r>
            <a:r>
              <a:rPr lang="en-IN" sz="28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 or </a:t>
            </a:r>
            <a:r>
              <a:rPr lang="en-IN" sz="2800" dirty="0" err="1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locomotor</a:t>
            </a:r>
            <a:r>
              <a:rPr lang="en-IN" sz="28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 system </a:t>
            </a:r>
            <a:r>
              <a:rPr lang="en-IN" sz="2800" dirty="0" smtClean="0">
                <a:latin typeface="Andalus" pitchFamily="18" charset="-78"/>
                <a:cs typeface="Andalus" pitchFamily="18" charset="-78"/>
              </a:rPr>
              <a:t>.</a:t>
            </a:r>
            <a:br>
              <a:rPr lang="en-IN" sz="2800" dirty="0" smtClean="0">
                <a:latin typeface="Andalus" pitchFamily="18" charset="-78"/>
                <a:cs typeface="Andalus" pitchFamily="18" charset="-78"/>
              </a:rPr>
            </a:br>
            <a:r>
              <a:rPr lang="en-IN" sz="2800" dirty="0">
                <a:latin typeface="Andalus" pitchFamily="18" charset="-78"/>
                <a:cs typeface="Andalus" pitchFamily="18" charset="-78"/>
              </a:rPr>
              <a:t/>
            </a:r>
            <a:br>
              <a:rPr lang="en-IN" sz="2800" dirty="0">
                <a:latin typeface="Andalus" pitchFamily="18" charset="-78"/>
                <a:cs typeface="Andalus" pitchFamily="18" charset="-78"/>
              </a:rPr>
            </a:br>
            <a:r>
              <a:rPr lang="en-IN" sz="28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IN" sz="2800" dirty="0" smtClean="0">
                <a:latin typeface="Andalus" pitchFamily="18" charset="-78"/>
                <a:cs typeface="Andalus" pitchFamily="18" charset="-78"/>
              </a:rPr>
            </a:br>
            <a:r>
              <a:rPr lang="en-IN" sz="2800" dirty="0" smtClean="0">
                <a:latin typeface="Andalus" pitchFamily="18" charset="-78"/>
                <a:cs typeface="Andalus" pitchFamily="18" charset="-78"/>
              </a:rPr>
              <a:t>French </a:t>
            </a:r>
            <a:r>
              <a:rPr lang="en-IN" sz="2800" dirty="0" err="1" smtClean="0">
                <a:latin typeface="Andalus" pitchFamily="18" charset="-78"/>
                <a:cs typeface="Andalus" pitchFamily="18" charset="-78"/>
              </a:rPr>
              <a:t>physcian</a:t>
            </a:r>
            <a:r>
              <a:rPr lang="en-IN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2800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Guillaume de </a:t>
            </a:r>
            <a:r>
              <a:rPr lang="en-IN" sz="2800" dirty="0" err="1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Baillou,known</a:t>
            </a:r>
            <a:r>
              <a:rPr lang="en-IN" sz="2800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 as the father of </a:t>
            </a:r>
            <a:r>
              <a:rPr lang="en-IN" sz="2800" dirty="0" err="1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Rheumatology</a:t>
            </a:r>
            <a:r>
              <a:rPr lang="en-IN" sz="2800" dirty="0" err="1" smtClean="0">
                <a:latin typeface="Andalus" pitchFamily="18" charset="-78"/>
                <a:cs typeface="Andalus" pitchFamily="18" charset="-78"/>
              </a:rPr>
              <a:t>,who</a:t>
            </a:r>
            <a:r>
              <a:rPr lang="en-IN" sz="2800" dirty="0" smtClean="0">
                <a:latin typeface="Andalus" pitchFamily="18" charset="-78"/>
                <a:cs typeface="Andalus" pitchFamily="18" charset="-78"/>
              </a:rPr>
              <a:t> introduced the term rheumatism for joint ailments.</a:t>
            </a:r>
            <a:br>
              <a:rPr lang="en-IN" sz="2800" dirty="0" smtClean="0">
                <a:latin typeface="Andalus" pitchFamily="18" charset="-78"/>
                <a:cs typeface="Andalus" pitchFamily="18" charset="-78"/>
              </a:rPr>
            </a:br>
            <a:endParaRPr lang="en-IN" sz="28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356097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KNEE JOINT REPLACEMENT</a:t>
            </a:r>
            <a:endParaRPr lang="en-US" dirty="0"/>
          </a:p>
        </p:txBody>
      </p:sp>
      <p:pic>
        <p:nvPicPr>
          <p:cNvPr id="2050" name="Picture 2" descr="C:\Users\PC\Desktop\agefoto_rf_photo_of_knee_replacement_compnent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143999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PC\Downloads\Osteoarthritis.html90_files\osteoarthritis-28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OSTEOARTHRITIS</a:t>
            </a:r>
            <a:endParaRPr lang="en-US" dirty="0"/>
          </a:p>
        </p:txBody>
      </p:sp>
      <p:pic>
        <p:nvPicPr>
          <p:cNvPr id="1026" name="Picture 2" descr="C:\Users\PC\Downloads\Osteoarthritis.html90_files\osteoarthritis-9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0"/>
            <a:ext cx="86868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KNEE JOINT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called as </a:t>
            </a:r>
            <a:r>
              <a:rPr lang="en-US" dirty="0" err="1" smtClean="0">
                <a:solidFill>
                  <a:srgbClr val="00B0F0"/>
                </a:solidFill>
              </a:rPr>
              <a:t>tibio</a:t>
            </a:r>
            <a:r>
              <a:rPr lang="en-US" dirty="0" smtClean="0">
                <a:solidFill>
                  <a:srgbClr val="00B0F0"/>
                </a:solidFill>
              </a:rPr>
              <a:t> femoral </a:t>
            </a:r>
            <a:r>
              <a:rPr lang="en-US" dirty="0" err="1" smtClean="0">
                <a:solidFill>
                  <a:srgbClr val="00B0F0"/>
                </a:solidFill>
              </a:rPr>
              <a:t>joint</a:t>
            </a:r>
            <a:r>
              <a:rPr lang="en-US" dirty="0" err="1" smtClean="0"/>
              <a:t>.it</a:t>
            </a:r>
            <a:r>
              <a:rPr lang="en-US" dirty="0" smtClean="0"/>
              <a:t> is formed by the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-medial and lateral </a:t>
            </a:r>
            <a:r>
              <a:rPr lang="en-US" dirty="0" err="1" smtClean="0"/>
              <a:t>condyles</a:t>
            </a:r>
            <a:r>
              <a:rPr lang="en-US" dirty="0" smtClean="0"/>
              <a:t> of distal end of </a:t>
            </a:r>
            <a:r>
              <a:rPr lang="en-US" dirty="0" err="1" smtClean="0"/>
              <a:t>femar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- medial and lateral </a:t>
            </a:r>
            <a:r>
              <a:rPr lang="en-US" dirty="0" err="1" smtClean="0"/>
              <a:t>condyles</a:t>
            </a:r>
            <a:r>
              <a:rPr lang="en-US" dirty="0" smtClean="0"/>
              <a:t> of tibia.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- between the </a:t>
            </a:r>
            <a:r>
              <a:rPr lang="en-US" dirty="0" err="1" smtClean="0"/>
              <a:t>condyles</a:t>
            </a:r>
            <a:r>
              <a:rPr lang="en-US" dirty="0" smtClean="0"/>
              <a:t> ,inter </a:t>
            </a:r>
            <a:r>
              <a:rPr lang="en-US" dirty="0" err="1" smtClean="0"/>
              <a:t>condylar</a:t>
            </a:r>
            <a:r>
              <a:rPr lang="en-US" dirty="0" smtClean="0"/>
              <a:t> </a:t>
            </a:r>
            <a:r>
              <a:rPr lang="en-US" dirty="0" err="1" smtClean="0"/>
              <a:t>fossa</a:t>
            </a:r>
            <a:r>
              <a:rPr lang="en-US" dirty="0" smtClean="0"/>
              <a:t> provides space for the anterior </a:t>
            </a:r>
            <a:r>
              <a:rPr lang="en-US" dirty="0" err="1" smtClean="0"/>
              <a:t>crusiate</a:t>
            </a:r>
            <a:r>
              <a:rPr lang="en-US" dirty="0" smtClean="0"/>
              <a:t> ligament and posterior </a:t>
            </a:r>
            <a:r>
              <a:rPr lang="en-US" dirty="0" err="1" smtClean="0"/>
              <a:t>crusiate</a:t>
            </a:r>
            <a:r>
              <a:rPr lang="en-US" dirty="0" smtClean="0"/>
              <a:t> ligament.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KNEE JOINT</a:t>
            </a:r>
            <a:endParaRPr lang="en-US" dirty="0"/>
          </a:p>
        </p:txBody>
      </p:sp>
      <p:pic>
        <p:nvPicPr>
          <p:cNvPr id="2050" name="Picture 2" descr="C:\Users\PC\Desktop\kne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28265"/>
            <a:ext cx="8610600" cy="54011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Knee joint is a synovial hinge </a:t>
            </a:r>
            <a:r>
              <a:rPr lang="en-US" dirty="0" err="1" smtClean="0">
                <a:solidFill>
                  <a:srgbClr val="002060"/>
                </a:solidFill>
              </a:rPr>
              <a:t>joint,formed</a:t>
            </a:r>
            <a:r>
              <a:rPr lang="en-US" dirty="0" smtClean="0">
                <a:solidFill>
                  <a:srgbClr val="002060"/>
                </a:solidFill>
              </a:rPr>
              <a:t> between 3 bones ,</a:t>
            </a:r>
            <a:r>
              <a:rPr lang="en-US" dirty="0" err="1" smtClean="0">
                <a:solidFill>
                  <a:srgbClr val="002060"/>
                </a:solidFill>
              </a:rPr>
              <a:t>FEMAR,TIBIA,and</a:t>
            </a:r>
            <a:r>
              <a:rPr lang="en-US" dirty="0" smtClean="0">
                <a:solidFill>
                  <a:srgbClr val="002060"/>
                </a:solidFill>
              </a:rPr>
              <a:t> PATELLA.</a:t>
            </a: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Which allows flexion ,</a:t>
            </a:r>
            <a:r>
              <a:rPr lang="en-US" dirty="0" err="1" smtClean="0">
                <a:solidFill>
                  <a:srgbClr val="002060"/>
                </a:solidFill>
              </a:rPr>
              <a:t>extension,and</a:t>
            </a:r>
            <a:r>
              <a:rPr lang="en-US" dirty="0" smtClean="0">
                <a:solidFill>
                  <a:srgbClr val="002060"/>
                </a:solidFill>
              </a:rPr>
              <a:t> small degree of medial and lateral rotation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OSTEOARTHRITIS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Most common form of </a:t>
            </a:r>
            <a:r>
              <a:rPr lang="en-IN" dirty="0" err="1" smtClean="0"/>
              <a:t>arthritis,disease</a:t>
            </a:r>
            <a:r>
              <a:rPr lang="en-IN" dirty="0" smtClean="0"/>
              <a:t> of elderly.</a:t>
            </a:r>
          </a:p>
          <a:p>
            <a:r>
              <a:rPr lang="en-IN" dirty="0" smtClean="0"/>
              <a:t>Major risk factors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- Age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- obesity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- previous joint trauma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- occupations causing excessive bending or overstrain of joints.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4846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PATHOPHYSIOLOGY OF OA KNEE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Pathophysiologic changes occurs in,</a:t>
            </a:r>
          </a:p>
          <a:p>
            <a:r>
              <a:rPr lang="en-US" dirty="0" smtClean="0"/>
              <a:t> Articular cartilages</a:t>
            </a:r>
          </a:p>
          <a:p>
            <a:r>
              <a:rPr lang="en-US" dirty="0"/>
              <a:t> </a:t>
            </a:r>
            <a:r>
              <a:rPr lang="en-US" dirty="0" smtClean="0"/>
              <a:t>Synovial fluid</a:t>
            </a:r>
          </a:p>
          <a:p>
            <a:r>
              <a:rPr lang="en-US" dirty="0"/>
              <a:t> </a:t>
            </a:r>
            <a:r>
              <a:rPr lang="en-US" dirty="0" smtClean="0"/>
              <a:t> Underlying bone</a:t>
            </a:r>
          </a:p>
          <a:p>
            <a:r>
              <a:rPr lang="en-US" dirty="0"/>
              <a:t> </a:t>
            </a:r>
            <a:r>
              <a:rPr lang="en-US" dirty="0" smtClean="0"/>
              <a:t> Joint capsule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 descr="C:\Users\PC\Downloads\Osteoarthritis.html90_files\osteoarthritis-8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6868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228</Words>
  <Application>Microsoft Office PowerPoint</Application>
  <PresentationFormat>On-screen Show (4:3)</PresentationFormat>
  <Paragraphs>45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Andalus</vt:lpstr>
      <vt:lpstr>Arial</vt:lpstr>
      <vt:lpstr>Calibri</vt:lpstr>
      <vt:lpstr>Office Theme</vt:lpstr>
      <vt:lpstr>OSTEOARTHRITIS OF KNEE JOINT</vt:lpstr>
      <vt:lpstr>Reumatology denotes the branch of medicine which deals with the medical disorders of the musculoskelital or locomotor system .   French physcian Guillaume de Baillou,known as the father of Rheumatology,who introduced the term rheumatism for joint ailments. </vt:lpstr>
      <vt:lpstr>OSTEOARTHRITIS</vt:lpstr>
      <vt:lpstr>KNEE JOINT</vt:lpstr>
      <vt:lpstr>KNEE JOINT</vt:lpstr>
      <vt:lpstr>PowerPoint Presentation</vt:lpstr>
      <vt:lpstr>OSTEOARTHRITIS</vt:lpstr>
      <vt:lpstr>PATHOPHYSIOLOGY OF OA KNEE</vt:lpstr>
      <vt:lpstr>PowerPoint Presentation</vt:lpstr>
      <vt:lpstr>Changes In Articular Cartilage</vt:lpstr>
      <vt:lpstr>OSTEOARTHRITIS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KNEE JOINT REPLACEMENT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OSTEOARTHRITIS OF KNEE JOINT</dc:title>
  <dc:creator>PC</dc:creator>
  <cp:lastModifiedBy>Lib Lab One</cp:lastModifiedBy>
  <cp:revision>41</cp:revision>
  <dcterms:created xsi:type="dcterms:W3CDTF">2017-02-28T04:34:43Z</dcterms:created>
  <dcterms:modified xsi:type="dcterms:W3CDTF">2021-02-26T10:27:48Z</dcterms:modified>
</cp:coreProperties>
</file>